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981FD63-0447-484D-82FE-03FCD4FCBC1A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71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ED107AA-681A-46BE-8714-34A27F0BFC3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51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BDE3AB3-A4B7-480A-9276-BF2064C827B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83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1B7C546-95AC-4A23-B99F-05F6FF7DB52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29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4E8F19-2B69-42C7-BDA1-FADF83B4820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23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8BFD52D-E101-4BB7-8CE4-2B33A3AC5E5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99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F31873E-7CFA-4942-A82B-3CB42275C62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32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3CCE80-6CDD-4668-AF25-75D1552D854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19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D230A2D-18FD-46FF-8F42-C5BCCB79CB8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77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606894D-B862-4C3A-A8D8-E6D8C84180C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39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C1C0F6E-4447-448C-B8A7-3C71000FC54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49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0685038-51FD-4CD5-94DF-9AB506C8610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36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CBB42A3-41CB-45FB-A80E-3B01465D34A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49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36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2037960" y="1742760"/>
            <a:ext cx="555444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2267640" y="3111120"/>
            <a:ext cx="277668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1373400" y="1426680"/>
            <a:ext cx="12959640" cy="103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FFFFFF"/>
                </a:solidFill>
                <a:latin typeface="Inter"/>
                <a:ea typeface="Inter"/>
              </a:rPr>
              <a:t> </a:t>
            </a:r>
            <a:r>
              <a:rPr lang="en-US" sz="8000" b="0" u="dbl" strike="noStrike" spc="-35">
                <a:solidFill>
                  <a:srgbClr val="FFFFFF"/>
                </a:solidFill>
                <a:uFillTx/>
                <a:latin typeface="Inter"/>
                <a:ea typeface="Inter"/>
              </a:rPr>
              <a:t>Utjecaj pušenja na okoliš</a:t>
            </a:r>
            <a:endParaRPr lang="hr-HR" sz="8000" b="0" strike="noStrike" spc="-1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2267640" y="408024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7"/>
          <p:cNvSpPr/>
          <p:nvPr/>
        </p:nvSpPr>
        <p:spPr>
          <a:xfrm>
            <a:off x="4957920" y="305676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4400" b="0" strike="noStrike" spc="-35">
                <a:solidFill>
                  <a:srgbClr val="FFFFFF"/>
                </a:solidFill>
                <a:latin typeface="Inter"/>
                <a:ea typeface="Inter"/>
              </a:rPr>
              <a:t> Ivano Matić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2267640" y="505764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9"/>
          <p:cNvSpPr/>
          <p:nvPr/>
        </p:nvSpPr>
        <p:spPr>
          <a:xfrm>
            <a:off x="2267640" y="5546160"/>
            <a:ext cx="100940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2037960" y="1742760"/>
            <a:ext cx="555444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Troškovi sankcije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2037960" y="2881440"/>
            <a:ext cx="10553760" cy="3604680"/>
          </a:xfrm>
          <a:prstGeom prst="roundRect">
            <a:avLst>
              <a:gd name="adj" fmla="val 2773"/>
            </a:avLst>
          </a:prstGeom>
          <a:solidFill>
            <a:srgbClr val="272525"/>
          </a:solidFill>
          <a:ln w="7620">
            <a:solidFill>
              <a:srgbClr val="403E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5"/>
          <p:cNvSpPr/>
          <p:nvPr/>
        </p:nvSpPr>
        <p:spPr>
          <a:xfrm>
            <a:off x="2267640" y="3111120"/>
            <a:ext cx="277668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33"/>
              </a:lnSpc>
              <a:tabLst>
                <a:tab pos="0" algn="l"/>
              </a:tabLst>
            </a:pPr>
            <a:r>
              <a:rPr lang="en-US" sz="2190" b="1" u="sng" strike="noStrike" spc="-66">
                <a:solidFill>
                  <a:srgbClr val="FFFFFF"/>
                </a:solidFill>
                <a:uFillTx/>
                <a:latin typeface="Inter"/>
                <a:ea typeface="Inter"/>
              </a:rPr>
              <a:t>Pravne obveze</a:t>
            </a:r>
            <a:endParaRPr lang="hr-HR" sz="2190" b="0" strike="noStrike" spc="-1"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2685600" y="360000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FFFFFF"/>
                </a:solidFill>
                <a:latin typeface="Inter"/>
                <a:ea typeface="Inter"/>
              </a:rPr>
              <a:t>Sankcije mogu uključivati novčane kazne i pravne posljedice za kršenje zakona o pušenju.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2267640" y="408024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1750" b="1" u="sng" strike="noStrike" spc="-35">
                <a:solidFill>
                  <a:srgbClr val="FFFFFF"/>
                </a:solidFill>
                <a:uFillTx/>
                <a:latin typeface="Inter"/>
                <a:ea typeface="Inter"/>
              </a:rPr>
              <a:t>Troškovi zdravstva</a:t>
            </a:r>
            <a:endParaRPr lang="hr-HR" sz="1750" b="0" strike="noStrike" spc="-1"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>
            <a:off x="2160000" y="456876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FFFFFF"/>
                </a:solidFill>
                <a:latin typeface="Inter"/>
                <a:ea typeface="Inter"/>
              </a:rPr>
              <a:t>Povećani troškovi zdravstvene zaštite zbog bolesti povezanih s pušenjem.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2267640" y="5057640"/>
            <a:ext cx="10094040" cy="3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1750" b="1" u="sng" strike="noStrike" spc="-35">
                <a:solidFill>
                  <a:srgbClr val="FFFFFF"/>
                </a:solidFill>
                <a:uFillTx/>
                <a:latin typeface="Inter"/>
                <a:ea typeface="Inter"/>
              </a:rPr>
              <a:t>Ekonomske posljedice</a:t>
            </a:r>
            <a:endParaRPr lang="hr-HR" sz="1750" b="0" strike="noStrike" spc="-1">
              <a:latin typeface="Arial"/>
            </a:endParaRPr>
          </a:p>
        </p:txBody>
      </p:sp>
      <p:sp>
        <p:nvSpPr>
          <p:cNvPr id="112" name="CustomShape 10"/>
          <p:cNvSpPr/>
          <p:nvPr/>
        </p:nvSpPr>
        <p:spPr>
          <a:xfrm>
            <a:off x="2267640" y="5546160"/>
            <a:ext cx="100940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FFFFFF"/>
                </a:solidFill>
                <a:latin typeface="Inter"/>
                <a:ea typeface="Inter"/>
              </a:rPr>
              <a:t>Utjecaj na gospodarstvo smanjenjem produktivnosti i povećanim troškovima zdravstvenog osiguranja</a:t>
            </a:r>
            <a:r>
              <a:rPr lang="en-US" sz="1750" b="0" strike="noStrike" spc="-35">
                <a:solidFill>
                  <a:srgbClr val="FFFFFF"/>
                </a:solidFill>
                <a:latin typeface="Inter"/>
                <a:ea typeface="Inter"/>
              </a:rPr>
              <a:t>.</a:t>
            </a:r>
            <a:endParaRPr lang="hr-HR" sz="17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2175840" y="595080"/>
            <a:ext cx="10277640" cy="13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5326"/>
              </a:lnSpc>
              <a:tabLst>
                <a:tab pos="0" algn="l"/>
              </a:tabLst>
            </a:pPr>
            <a:r>
              <a:rPr lang="en-US" sz="4260" b="1" strike="noStrike" spc="-128">
                <a:solidFill>
                  <a:srgbClr val="FFFFFF"/>
                </a:solidFill>
                <a:latin typeface="Inter"/>
                <a:ea typeface="Inter"/>
              </a:rPr>
              <a:t>Električne cigarete- od čega su one građene i kako one zagađuju okoliš</a:t>
            </a:r>
            <a:endParaRPr lang="hr-HR" sz="4260" b="0" strike="noStrike" spc="-1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2175840" y="2467080"/>
            <a:ext cx="4874400" cy="172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27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Električne cigarete sastoje se od baterija, grijača, a neke od njih sadrže tekućinu različitog ukusa i mirisa. Kod nepravilnog odlaganja baterije i elektroničke komponente električnih cigareta mogu značajno zagaditi okoliš.</a:t>
            </a:r>
            <a:endParaRPr lang="hr-HR" sz="2200" b="0" strike="noStrike" spc="-1">
              <a:latin typeface="Arial"/>
            </a:endParaRPr>
          </a:p>
        </p:txBody>
      </p:sp>
      <p:pic>
        <p:nvPicPr>
          <p:cNvPr id="117" name="Image 0" descr="preencoded.png"/>
          <p:cNvPicPr/>
          <p:nvPr/>
        </p:nvPicPr>
        <p:blipFill>
          <a:blip r:embed="rId3"/>
          <a:stretch/>
        </p:blipFill>
        <p:spPr>
          <a:xfrm>
            <a:off x="7586640" y="2515680"/>
            <a:ext cx="4874400" cy="487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0" y="36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3"/>
          <p:cNvSpPr/>
          <p:nvPr/>
        </p:nvSpPr>
        <p:spPr>
          <a:xfrm>
            <a:off x="2880000" y="2935080"/>
            <a:ext cx="10963800" cy="49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5326"/>
              </a:lnSpc>
              <a:tabLst>
                <a:tab pos="0" algn="l"/>
              </a:tabLst>
            </a:pPr>
            <a:r>
              <a:rPr lang="en-US" sz="8000" b="1" strike="noStrike" spc="-128">
                <a:solidFill>
                  <a:srgbClr val="FFFFFF"/>
                </a:solidFill>
                <a:latin typeface="Inter"/>
                <a:ea typeface="Inter"/>
              </a:rPr>
              <a:t>Hvala</a:t>
            </a:r>
            <a:r>
              <a:rPr lang="en-US" sz="4260" b="1" strike="noStrike" spc="-128">
                <a:solidFill>
                  <a:srgbClr val="FFFFFF"/>
                </a:solidFill>
                <a:latin typeface="Inter"/>
                <a:ea typeface="Inter"/>
              </a:rPr>
              <a:t> </a:t>
            </a:r>
            <a:r>
              <a:rPr lang="en-US" sz="8000" b="1" strike="noStrike" spc="-128">
                <a:solidFill>
                  <a:srgbClr val="FFFFFF"/>
                </a:solidFill>
                <a:latin typeface="Inter"/>
                <a:ea typeface="Inter"/>
              </a:rPr>
              <a:t>na pažnji</a:t>
            </a:r>
            <a:endParaRPr lang="hr-HR" sz="8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55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5940000" y="360000"/>
            <a:ext cx="7856280" cy="370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6562"/>
              </a:lnSpc>
              <a:tabLst>
                <a:tab pos="0" algn="l"/>
              </a:tabLst>
            </a:pPr>
            <a:r>
              <a:rPr lang="en-US" sz="5250" b="1" strike="noStrike" spc="-157">
                <a:solidFill>
                  <a:srgbClr val="FFFFFF"/>
                </a:solidFill>
                <a:latin typeface="Inter"/>
                <a:ea typeface="Inter"/>
              </a:rPr>
              <a:t>Uvod u utjecaj pušenja na okoliš</a:t>
            </a:r>
            <a:endParaRPr lang="hr-HR" sz="525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5940000" y="3780000"/>
            <a:ext cx="7856280" cy="20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Utjecaj pušenja na okoliš može biti značajan. Dim cigarete sadrži otrovne tvari koje zagađuju zrak i tlo, šteteći biljkama i životinjama. Osim toga, opušci zagađuju vodu i predstavljaju ozbiljan problem za morske organizme.</a:t>
            </a:r>
            <a:endParaRPr lang="hr-HR" sz="2200" b="0" strike="noStrike" spc="-1">
              <a:latin typeface="Arial"/>
            </a:endParaRPr>
          </a:p>
          <a:p>
            <a:pPr>
              <a:lnSpc>
                <a:spcPts val="2798"/>
              </a:lnSpc>
              <a:tabLst>
                <a:tab pos="0" algn="l"/>
              </a:tabLst>
            </a:pPr>
            <a:endParaRPr lang="hr-HR" sz="2200" b="0" strike="noStrike" spc="-1">
              <a:latin typeface="Arial"/>
            </a:endParaRPr>
          </a:p>
          <a:p>
            <a:pPr>
              <a:lnSpc>
                <a:spcPts val="2798"/>
              </a:lnSpc>
              <a:tabLst>
                <a:tab pos="0" algn="l"/>
              </a:tabLst>
            </a:pPr>
            <a:endParaRPr lang="hr-HR" sz="2200" b="0" strike="noStrike" spc="-1">
              <a:latin typeface="Arial"/>
            </a:endParaRPr>
          </a:p>
          <a:p>
            <a:pPr>
              <a:lnSpc>
                <a:spcPts val="2798"/>
              </a:lnSpc>
              <a:tabLst>
                <a:tab pos="0" algn="l"/>
              </a:tabLst>
            </a:pPr>
            <a:endParaRPr lang="hr-HR" sz="2200" b="0" strike="noStrike" spc="-1">
              <a:latin typeface="Arial"/>
            </a:endParaRPr>
          </a:p>
          <a:p>
            <a:pPr>
              <a:lnSpc>
                <a:spcPts val="2798"/>
              </a:lnSpc>
              <a:tabLst>
                <a:tab pos="0" algn="l"/>
              </a:tabLst>
            </a:pP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0" y="0"/>
            <a:ext cx="14629680" cy="822996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14629680" cy="251352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2537640" y="3067560"/>
            <a:ext cx="721260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4949"/>
              </a:lnSpc>
              <a:tabLst>
                <a:tab pos="0" algn="l"/>
              </a:tabLst>
            </a:pPr>
            <a:r>
              <a:rPr lang="en-US" sz="3959" b="1" strike="noStrike" spc="-120">
                <a:solidFill>
                  <a:srgbClr val="FFFFFF"/>
                </a:solidFill>
                <a:latin typeface="Inter"/>
                <a:ea typeface="Inter"/>
              </a:rPr>
              <a:t>Zagađenje zraka od pušenja</a:t>
            </a:r>
            <a:endParaRPr lang="hr-HR" sz="3959" b="0" strike="noStrike" spc="-1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2859480" y="3997800"/>
            <a:ext cx="92322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852"/>
              </a:lnSpc>
              <a:tabLst>
                <a:tab pos="0" algn="l"/>
              </a:tabLst>
            </a:pPr>
            <a:r>
              <a:rPr lang="en-US" sz="1590" b="1" i="1" u="sng" strike="noStrike" spc="-32">
                <a:solidFill>
                  <a:srgbClr val="E5E0DF"/>
                </a:solidFill>
                <a:uFillTx/>
                <a:latin typeface="Inter"/>
                <a:ea typeface="Inter"/>
              </a:rPr>
              <a:t>Emisije štetnih plinova</a:t>
            </a:r>
            <a:r>
              <a:rPr lang="en-US" sz="1590" b="0" strike="noStrike" spc="-32">
                <a:solidFill>
                  <a:srgbClr val="E5E0DF"/>
                </a:solidFill>
                <a:latin typeface="Inter"/>
                <a:ea typeface="Inter"/>
              </a:rPr>
              <a:t>:</a:t>
            </a:r>
            <a:endParaRPr lang="hr-HR" sz="1590" b="0" strike="noStrike" spc="-1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2859480" y="4440240"/>
            <a:ext cx="9232200" cy="72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ts val="2852"/>
              </a:lnSpc>
              <a:buClr>
                <a:srgbClr val="E5E0DF"/>
              </a:buClr>
              <a:buFont typeface="Symbol"/>
              <a:buChar char=""/>
            </a:pPr>
            <a:r>
              <a:rPr lang="en-US" sz="1590" b="0" strike="noStrike" spc="-32">
                <a:solidFill>
                  <a:srgbClr val="E5E0DF"/>
                </a:solidFill>
                <a:latin typeface="Inter"/>
                <a:ea typeface="Inter"/>
              </a:rPr>
              <a:t> </a:t>
            </a:r>
            <a:r>
              <a:rPr lang="en-US" sz="2200" b="0" strike="noStrike" spc="-32">
                <a:solidFill>
                  <a:srgbClr val="E5E0DF"/>
                </a:solidFill>
                <a:latin typeface="Inter"/>
                <a:ea typeface="Inter"/>
              </a:rPr>
              <a:t>Ispušni plinovi iz pušenja cigareta uključuju ugljični monoksid, dušikov dioksid i niz drugih opasnih tvari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2537640" y="5390280"/>
            <a:ext cx="9554040" cy="32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534"/>
              </a:lnSpc>
              <a:tabLst>
                <a:tab pos="0" algn="l"/>
              </a:tabLst>
            </a:pPr>
            <a:r>
              <a:rPr lang="en-US" sz="1590" b="1" i="1" u="sng" strike="noStrike" spc="-32">
                <a:solidFill>
                  <a:srgbClr val="E5E0DF"/>
                </a:solidFill>
                <a:uFillTx/>
                <a:latin typeface="Inter"/>
                <a:ea typeface="Inter"/>
              </a:rPr>
              <a:t>Utjecaj na zdravlje:</a:t>
            </a:r>
            <a:endParaRPr lang="hr-HR" sz="1590" b="0" strike="noStrike" spc="-1">
              <a:latin typeface="Arial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2537640" y="5938200"/>
            <a:ext cx="955404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534"/>
              </a:lnSpc>
              <a:tabLst>
                <a:tab pos="0" algn="l"/>
              </a:tabLst>
            </a:pPr>
            <a:r>
              <a:rPr lang="en-US" sz="1590" b="0" strike="noStrike" spc="-32">
                <a:solidFill>
                  <a:srgbClr val="E5E0DF"/>
                </a:solidFill>
                <a:latin typeface="Inter"/>
                <a:ea typeface="Inter"/>
              </a:rPr>
              <a:t> </a:t>
            </a:r>
            <a:r>
              <a:rPr lang="en-US" sz="2200" b="0" strike="noStrike" spc="-32">
                <a:solidFill>
                  <a:srgbClr val="E5E0DF"/>
                </a:solidFill>
                <a:latin typeface="Inter"/>
                <a:ea typeface="Inter"/>
              </a:rPr>
              <a:t>Pušenje doprinosi povećanju razine onečišćenja zraka, šteti plućima i uzrokuje respiratorne probleme kod ljudi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2537640" y="6807960"/>
            <a:ext cx="9554040" cy="32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534"/>
              </a:lnSpc>
              <a:tabLst>
                <a:tab pos="0" algn="l"/>
              </a:tabLst>
            </a:pPr>
            <a:r>
              <a:rPr lang="en-US" sz="1590" b="1" i="1" u="sng" strike="noStrike" spc="-32">
                <a:solidFill>
                  <a:srgbClr val="E5E0DF"/>
                </a:solidFill>
                <a:uFillTx/>
                <a:latin typeface="Inter"/>
                <a:ea typeface="Inter"/>
              </a:rPr>
              <a:t>Širenje otrovnih čestica:</a:t>
            </a:r>
            <a:r>
              <a:rPr lang="en-US" sz="1590" b="0" strike="noStrike" spc="-32">
                <a:solidFill>
                  <a:srgbClr val="E5E0DF"/>
                </a:solidFill>
                <a:latin typeface="Inter"/>
                <a:ea typeface="Inter"/>
              </a:rPr>
              <a:t> </a:t>
            </a:r>
            <a:endParaRPr lang="hr-HR" sz="1590" b="0" strike="noStrike" spc="-1">
              <a:latin typeface="Arial"/>
            </a:endParaRPr>
          </a:p>
        </p:txBody>
      </p:sp>
      <p:sp>
        <p:nvSpPr>
          <p:cNvPr id="67" name="CustomShape 9"/>
          <p:cNvSpPr/>
          <p:nvPr/>
        </p:nvSpPr>
        <p:spPr>
          <a:xfrm>
            <a:off x="2537640" y="7355880"/>
            <a:ext cx="9554040" cy="32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2534"/>
              </a:lnSpc>
              <a:tabLst>
                <a:tab pos="0" algn="l"/>
              </a:tabLst>
            </a:pPr>
            <a:r>
              <a:rPr lang="en-US" sz="2200" b="0" strike="noStrike" spc="-32">
                <a:solidFill>
                  <a:srgbClr val="E5E0DF"/>
                </a:solidFill>
                <a:latin typeface="Inter"/>
                <a:ea typeface="Inter"/>
              </a:rPr>
              <a:t>Cigarete emitiraju sitne toksične čestice koje negativno utječu na kvalitetu zraka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833040" y="2062800"/>
            <a:ext cx="7476840" cy="13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Uticaj pušenja na životinjski svijet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833040" y="378468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Pušenje može imati ozbiljan negativan utjecaj na divlje životinje. Dim cigareta može zagaditi njihov okoliš, uzrokujući ozbiljne učinke na njihovo zdravlje i reprodukciju.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833040" y="522000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Onečišćenje ispušnim plinovima također može negativno utjecati na populacije životinja, uzrokujući poremećaje u ekosustavu i smanjenje raznolikosti vrsta.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833040" y="2587320"/>
            <a:ext cx="704304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Zagađenje vode od pušenja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833040" y="361512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Pušači često neodgovorno bacaju opuške u vodu, zagađujući je. Opušci cigareta sadrže otrovne tvari koje mogu naštetiti vodenom životinjskom svijetu.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833040" y="4931280"/>
            <a:ext cx="74768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Osim toga, kemikalije iz cigareta mogu kontaminirati podzemne vode, što predstavlja ozbiljnu prijetnju opskrbi vodom.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833040" y="2240280"/>
            <a:ext cx="7476840" cy="13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Uticaj pušenja na klimatske promjene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833040" y="396216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Pušenje uzrokuje značajne emisije štetnih plinova koji doprinose globalnom zatopljenju. Izgaranje duhana emitira ugljični monoksid i ugljični dioksid, doprinoseći povećanju temperature Zemlje.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844920" y="5552280"/>
            <a:ext cx="74768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Osim toga, proizvodnja cigareta stvara značajan ekološki otisak, od sječe stabala za proizvodnju papira do onečišćenja tla i vode.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833040" y="2587320"/>
            <a:ext cx="555444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Bacanje po ulicama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833040" y="361512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Značajan problem u urbanim područjima je odlaganje opušaka duhanskih cigareta i drugog povezanog otpada. To zagađuje okoliš, šteti biljnom svijetu i stvara neuređen izgled lokalnih zajednica.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833040" y="5400000"/>
            <a:ext cx="74768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Također, nesavjesno odlaganje otpada može dovesti do paljenja, što predstavlja opasnost od požara.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833040" y="2765160"/>
            <a:ext cx="555444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Utjecaj na nepušače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833040" y="3792960"/>
            <a:ext cx="74768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Pušenje može negativno utjecati na nepušače, izlažući ih štetnim učincima duhanskog dima.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833040" y="4753440"/>
            <a:ext cx="7476840" cy="70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Nepušači u blizini pušača mogu biti izloženi zdravstvenim rizicima, uključujući bolesti dišnog sustava.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C0C0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2725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Image 0" descr="preencoded.png"/>
          <p:cNvPicPr/>
          <p:nvPr/>
        </p:nvPicPr>
        <p:blipFill>
          <a:blip r:embed="rId3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833040" y="3067920"/>
            <a:ext cx="6338520" cy="69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ts val="5468"/>
              </a:lnSpc>
              <a:tabLst>
                <a:tab pos="0" algn="l"/>
              </a:tabLst>
            </a:pPr>
            <a:r>
              <a:rPr lang="en-US" sz="4380" b="1" strike="noStrike" spc="-131">
                <a:solidFill>
                  <a:srgbClr val="FFFFFF"/>
                </a:solidFill>
                <a:latin typeface="Inter"/>
                <a:ea typeface="Inter"/>
              </a:rPr>
              <a:t>Požari izazvani opuškom</a:t>
            </a:r>
            <a:endParaRPr lang="hr-HR" sz="438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833040" y="4095360"/>
            <a:ext cx="747684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798"/>
              </a:lnSpc>
              <a:tabLst>
                <a:tab pos="0" algn="l"/>
              </a:tabLst>
            </a:pPr>
            <a:r>
              <a:rPr lang="en-US" sz="2200" b="0" strike="noStrike" spc="-35">
                <a:solidFill>
                  <a:srgbClr val="E5E0DF"/>
                </a:solidFill>
                <a:latin typeface="Inter"/>
                <a:ea typeface="Inter"/>
              </a:rPr>
              <a:t>Rizik od požara uzrokovanih opušcima značajan je problem u okolišu. Neodgovorno odbačeni opušci cigareta mogu izazvati brutalne požare koji uništavaju prirodni okoliš i ugrožavaju životinjske i biljne vrste.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478</Words>
  <Application>Microsoft Office PowerPoint</Application>
  <PresentationFormat>Prilagođeno</PresentationFormat>
  <Paragraphs>53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DejaVu Sans</vt:lpstr>
      <vt:lpstr>Inter</vt:lpstr>
      <vt:lpstr>Symbol</vt:lpstr>
      <vt:lpstr>Times New Roman</vt:lpstr>
      <vt:lpstr>Wingdings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Microsoftov račun</cp:lastModifiedBy>
  <cp:revision>3</cp:revision>
  <dcterms:created xsi:type="dcterms:W3CDTF">2024-03-21T19:43:04Z</dcterms:created>
  <dcterms:modified xsi:type="dcterms:W3CDTF">2024-04-19T06:24:48Z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