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6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ica Kolovrat" initials="LK" lastIdx="1" clrIdx="0">
    <p:extLst>
      <p:ext uri="{19B8F6BF-5375-455C-9EA6-DF929625EA0E}">
        <p15:presenceInfo xmlns:p15="http://schemas.microsoft.com/office/powerpoint/2012/main" userId="2215f00243a2bdd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6" d="100"/>
          <a:sy n="96" d="100"/>
        </p:scale>
        <p:origin x="3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3-21T21:01:33.085" idx="1">
    <p:pos x="9216" y="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435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7D9444B-8147-8A15-4D59-CA611AED4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6E288886-0D82-6D37-C876-A316775EFCE7}"/>
              </a:ext>
            </a:extLst>
          </p:cNvPr>
          <p:cNvSpPr txBox="1"/>
          <p:nvPr/>
        </p:nvSpPr>
        <p:spPr>
          <a:xfrm>
            <a:off x="1124262" y="839449"/>
            <a:ext cx="11812249" cy="2473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A59E6B0D-F1C1-CA24-D6B9-C3603F05E6E9}"/>
              </a:ext>
            </a:extLst>
          </p:cNvPr>
          <p:cNvSpPr txBox="1"/>
          <p:nvPr/>
        </p:nvSpPr>
        <p:spPr>
          <a:xfrm>
            <a:off x="1124263" y="1394086"/>
            <a:ext cx="123818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Utjecaj pušenja na okoliš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1350154D-1DDD-5F01-2509-F71856B45B19}"/>
              </a:ext>
            </a:extLst>
          </p:cNvPr>
          <p:cNvSpPr txBox="1"/>
          <p:nvPr/>
        </p:nvSpPr>
        <p:spPr>
          <a:xfrm>
            <a:off x="4991725" y="4467071"/>
            <a:ext cx="6430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chemeClr val="bg1"/>
                </a:solidFill>
              </a:rPr>
              <a:t>Petar Kolovrat</a:t>
            </a:r>
          </a:p>
        </p:txBody>
      </p:sp>
    </p:spTree>
    <p:extLst>
      <p:ext uri="{BB962C8B-B14F-4D97-AF65-F5344CB8AC3E}">
        <p14:creationId xmlns:p14="http://schemas.microsoft.com/office/powerpoint/2010/main" val="725961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9144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sp>
        <p:nvSpPr>
          <p:cNvPr id="5" name="Text 2"/>
          <p:cNvSpPr/>
          <p:nvPr/>
        </p:nvSpPr>
        <p:spPr>
          <a:xfrm>
            <a:off x="2743201" y="3417756"/>
            <a:ext cx="10313233" cy="30579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hr-HR" sz="9600" dirty="0">
                <a:solidFill>
                  <a:srgbClr val="FFD9BE"/>
                </a:solidFill>
                <a:latin typeface="Quattrocento" pitchFamily="34" charset="0"/>
              </a:rPr>
              <a:t>Hvala na pažnji!</a:t>
            </a:r>
            <a:endParaRPr lang="en-US" sz="9600" dirty="0"/>
          </a:p>
        </p:txBody>
      </p:sp>
      <p:sp>
        <p:nvSpPr>
          <p:cNvPr id="6" name="Text 3"/>
          <p:cNvSpPr/>
          <p:nvPr/>
        </p:nvSpPr>
        <p:spPr>
          <a:xfrm>
            <a:off x="839449" y="9953468"/>
            <a:ext cx="12957752" cy="8244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820710"/>
            <a:ext cx="7373064" cy="833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Utjecaj pušenja</a:t>
            </a:r>
            <a:endParaRPr lang="en-US" sz="5249" dirty="0"/>
          </a:p>
        </p:txBody>
      </p:sp>
      <p:sp>
        <p:nvSpPr>
          <p:cNvPr id="6" name="Text 3"/>
          <p:cNvSpPr/>
          <p:nvPr/>
        </p:nvSpPr>
        <p:spPr>
          <a:xfrm>
            <a:off x="833199" y="3987165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Pušenje, globalna epidemija s dalekosežnim posljedicama, ne utječe samo na zdravlje pojedinca već ostavlja značajan trag i na okoliš. Jednokratni opušci, ambalaža od cigareta i drugi otpad povezan s pušenjem akumuliraju se i onečišćuju prirodu.</a:t>
            </a:r>
            <a:endParaRPr lang="en-US" sz="1750" dirty="0"/>
          </a:p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  <p:txBody>
          <a:bodyPr/>
          <a:lstStyle/>
          <a:p>
            <a:endParaRPr lang="hr-HR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2098715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Za</a:t>
            </a:r>
            <a:r>
              <a:rPr lang="hr-HR" sz="4374" dirty="0" err="1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gađ</a:t>
            </a:r>
            <a:r>
              <a:rPr lang="en-US" sz="437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enje zraka uzrokovano pušenjem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6675001" y="3820716"/>
            <a:ext cx="712220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799"/>
              </a:lnSpc>
              <a:buSzPct val="100000"/>
              <a:buFontTx/>
              <a:buChar char="•"/>
            </a:pPr>
            <a:r>
              <a:rPr lang="hr-HR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Dim cigareta</a:t>
            </a: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sadrži </a:t>
            </a:r>
            <a:r>
              <a:rPr lang="en-US" sz="1750" b="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preko 4.000 kemikalija</a:t>
            </a: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, od kojih su mnoge kancerogene i </a:t>
            </a:r>
            <a:r>
              <a:rPr lang="hr-HR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otrovne</a:t>
            </a: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.</a:t>
            </a:r>
            <a:endParaRPr lang="en-US" sz="1750" dirty="0"/>
          </a:p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chemeClr val="bg1"/>
                </a:solidFill>
              </a:rPr>
              <a:t>Pušenje zagađuje zrak u zatvorenim prostorima, a kada se puši na otvorenom zagađuje i širu okolinu.</a:t>
            </a:r>
          </a:p>
        </p:txBody>
      </p:sp>
      <p:sp>
        <p:nvSpPr>
          <p:cNvPr id="7" name="Text 4"/>
          <p:cNvSpPr/>
          <p:nvPr/>
        </p:nvSpPr>
        <p:spPr>
          <a:xfrm>
            <a:off x="6675001" y="4620339"/>
            <a:ext cx="712220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6675001" y="5419963"/>
            <a:ext cx="712220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pl-PL" sz="1750" dirty="0">
                <a:solidFill>
                  <a:schemeClr val="bg1"/>
                </a:solidFill>
              </a:rPr>
              <a:t>Koncentracija čestica u zraku može biti i do 10 puta veća u prostorijama za pušače u odnosu na sobe za nepušače.</a:t>
            </a:r>
            <a:endParaRPr lang="en-US" sz="175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9144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  <p:txBody>
          <a:bodyPr/>
          <a:lstStyle/>
          <a:p>
            <a:endParaRPr lang="hr-HR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707237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5468"/>
              </a:lnSpc>
            </a:pPr>
            <a:r>
              <a:rPr lang="en-US" sz="437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Šteta na okolišu od opušaka cigareta</a:t>
            </a:r>
            <a:endParaRPr lang="en-US" sz="4374" dirty="0"/>
          </a:p>
          <a:p>
            <a:pPr marL="0" indent="0">
              <a:lnSpc>
                <a:spcPts val="5468"/>
              </a:lnSpc>
              <a:buNone/>
            </a:pP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833199" y="3429238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chemeClr val="bg1"/>
                </a:solidFill>
              </a:rPr>
              <a:t>Opušci cigareta predstavljaju ozbiljnu prijetnju okolišu. Sadrže otrovne kemikalije poput nikotina, arsena i kadmija, koje zagađuju tlo i vodu. Kada se skupe u velikim količinama, opušci mogu narušiti estetiku prirodnog okoliša te naštetiti biljnom i životinjskom svijetu.</a:t>
            </a:r>
          </a:p>
        </p:txBody>
      </p:sp>
      <p:sp>
        <p:nvSpPr>
          <p:cNvPr id="7" name="Text 4"/>
          <p:cNvSpPr/>
          <p:nvPr/>
        </p:nvSpPr>
        <p:spPr>
          <a:xfrm>
            <a:off x="833199" y="5100757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en-US" sz="1750" dirty="0">
                <a:solidFill>
                  <a:schemeClr val="bg1"/>
                </a:solidFill>
              </a:rPr>
              <a:t>Nepropisno odlaganje opušaka također može dovesti do požara tijekom sušnih razdoblja, uzrokujući dodatnu štetu ekosustavu. Rješavanje ovog problema zahtijeva edukaciju o pravilnom zbrinjavanju opušaka i provođenju propisa o zbrinjavanju.</a:t>
            </a:r>
          </a:p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-9144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062639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Utjecaj duhanskog dima na biljni i životinjski svijet</a:t>
            </a:r>
          </a:p>
        </p:txBody>
      </p:sp>
      <p:sp>
        <p:nvSpPr>
          <p:cNvPr id="6" name="Text 3"/>
          <p:cNvSpPr/>
          <p:nvPr/>
        </p:nvSpPr>
        <p:spPr>
          <a:xfrm>
            <a:off x="833199" y="3784640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chemeClr val="bg1"/>
                </a:solidFill>
              </a:rPr>
              <a:t>Duhanski dim ima negativan učinak na mnoge vrste biljaka i životinja. Dim i otrovne kemikalije iz cigareta oštećuju lišće i cvijeće, ugrožavajući fotosintezu i rast biljaka. Životinje koje udišu duhan mogu imati respiratorne probleme, smanjenu plodnost i druge zdravstvene probleme.</a:t>
            </a:r>
          </a:p>
        </p:txBody>
      </p:sp>
      <p:sp>
        <p:nvSpPr>
          <p:cNvPr id="7" name="Text 4"/>
          <p:cNvSpPr/>
          <p:nvPr/>
        </p:nvSpPr>
        <p:spPr>
          <a:xfrm>
            <a:off x="833199" y="5456158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chemeClr val="bg1"/>
                </a:solidFill>
              </a:rPr>
              <a:t>Naslage dima na površinama također mogu štetno djelovati na mikroorganizme i niže životinje u tlu, narušavajući prirodne ekosustave.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537692"/>
            <a:ext cx="7477601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Zbrinjavanje opušaka i njihov utjecaj na tlo i podzemne vode</a:t>
            </a:r>
          </a:p>
        </p:txBody>
      </p:sp>
      <p:sp>
        <p:nvSpPr>
          <p:cNvPr id="6" name="Text 3"/>
          <p:cNvSpPr/>
          <p:nvPr/>
        </p:nvSpPr>
        <p:spPr>
          <a:xfrm>
            <a:off x="833199" y="3954066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chemeClr val="bg1"/>
                </a:solidFill>
              </a:rPr>
              <a:t>Ostavljeni opušci zagađuju tlo i podzemne vode. Njihove kemikalije i filtri zagađuju tlo i zagađuju podzemne izvore. Time se ugrožava ekosustav i ugrožava zdravlje lokalnog stanovništva koje ovisi o ovim vodama.</a:t>
            </a:r>
          </a:p>
        </p:txBody>
      </p:sp>
      <p:sp>
        <p:nvSpPr>
          <p:cNvPr id="7" name="Text 4"/>
          <p:cNvSpPr/>
          <p:nvPr/>
        </p:nvSpPr>
        <p:spPr>
          <a:xfrm>
            <a:off x="833199" y="5625584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chemeClr val="bg1"/>
                </a:solidFill>
              </a:rPr>
              <a:t>Tisuće tona opušaka svake godine završi u prirodnom okolišu, što predstavlja ozbiljan ekološki problem koji zahtijeva naše hitno rješavanje.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-148471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  <p:txBody>
          <a:bodyPr/>
          <a:lstStyle/>
          <a:p>
            <a:endParaRPr lang="hr-HR" dirty="0"/>
          </a:p>
        </p:txBody>
      </p:sp>
      <p:sp>
        <p:nvSpPr>
          <p:cNvPr id="4" name="Text 2"/>
          <p:cNvSpPr/>
          <p:nvPr/>
        </p:nvSpPr>
        <p:spPr>
          <a:xfrm>
            <a:off x="2348389" y="625673"/>
            <a:ext cx="9636681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Utjecaj pušenja na klimatske promjene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348389" y="1875473"/>
            <a:ext cx="2076807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Proizvodnja duhanskih proizvoda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348389" y="3139202"/>
            <a:ext cx="2076807" cy="42648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chemeClr val="bg1"/>
                </a:solidFill>
              </a:rPr>
              <a:t>Uzgoj, obrada i proizvodnja duhanskih proizvoda zahtijeva velike količine energije, vode i drugih prirodnih resursa, što značajno doprinosi emisiji stakleničkih plinova i zagađenju okoliša.</a:t>
            </a:r>
          </a:p>
        </p:txBody>
      </p:sp>
      <p:sp>
        <p:nvSpPr>
          <p:cNvPr id="7" name="Text 5"/>
          <p:cNvSpPr/>
          <p:nvPr/>
        </p:nvSpPr>
        <p:spPr>
          <a:xfrm>
            <a:off x="4974788" y="1875473"/>
            <a:ext cx="207680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Krčenje šuma</a:t>
            </a:r>
          </a:p>
        </p:txBody>
      </p:sp>
      <p:sp>
        <p:nvSpPr>
          <p:cNvPr id="8" name="Text 6"/>
          <p:cNvSpPr/>
          <p:nvPr/>
        </p:nvSpPr>
        <p:spPr>
          <a:xfrm>
            <a:off x="4974788" y="2444829"/>
            <a:ext cx="2076807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chemeClr val="bg1"/>
                </a:solidFill>
              </a:rPr>
              <a:t>Duhanska industrija uništava šume kako bi osigurala zemljište za uzgoj duhana, što izravno utječe na smanjenje prirodnih ponora ugljika i remeti osjetljive ekosustave.</a:t>
            </a:r>
          </a:p>
        </p:txBody>
      </p:sp>
      <p:sp>
        <p:nvSpPr>
          <p:cNvPr id="9" name="Text 7"/>
          <p:cNvSpPr/>
          <p:nvPr/>
        </p:nvSpPr>
        <p:spPr>
          <a:xfrm>
            <a:off x="7601188" y="1875473"/>
            <a:ext cx="207680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Otpad od cigareta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601188" y="2792016"/>
            <a:ext cx="2076807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chemeClr val="bg1"/>
                </a:solidFill>
              </a:rPr>
              <a:t>Opušci cigareta i ambalaža duhanskih proizvoda svake godine čine milijune tona nerazgradivog i otrovnog otpada koji zagađuje zemlju, vodu i zrak.</a:t>
            </a:r>
          </a:p>
        </p:txBody>
      </p:sp>
      <p:sp>
        <p:nvSpPr>
          <p:cNvPr id="11" name="Text 9"/>
          <p:cNvSpPr/>
          <p:nvPr/>
        </p:nvSpPr>
        <p:spPr>
          <a:xfrm>
            <a:off x="10227588" y="1875473"/>
            <a:ext cx="207680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Utjecaj na klimu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10227588" y="2444829"/>
            <a:ext cx="2076807" cy="42648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chemeClr val="bg1"/>
                </a:solidFill>
              </a:rPr>
              <a:t>U svakoj fazi svog životnog ciklusa, duhan doprinosi povećanju koncentracije stakleničkih plinova, što rezultira globalnim zagrijavanjem i ekstremnim klimatskim promjenama.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1151692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Zdravstveni problemi uzrokovani pasivnim pušenjem</a:t>
            </a:r>
          </a:p>
        </p:txBody>
      </p:sp>
      <p:sp>
        <p:nvSpPr>
          <p:cNvPr id="6" name="Shape 3"/>
          <p:cNvSpPr/>
          <p:nvPr/>
        </p:nvSpPr>
        <p:spPr>
          <a:xfrm>
            <a:off x="4490799" y="2873693"/>
            <a:ext cx="4542115" cy="2346365"/>
          </a:xfrm>
          <a:prstGeom prst="roundRect">
            <a:avLst>
              <a:gd name="adj" fmla="val 2841"/>
            </a:avLst>
          </a:prstGeom>
          <a:solidFill>
            <a:srgbClr val="234A49"/>
          </a:solidFill>
          <a:ln/>
        </p:spPr>
      </p:sp>
      <p:sp>
        <p:nvSpPr>
          <p:cNvPr id="7" name="Text 4"/>
          <p:cNvSpPr/>
          <p:nvPr/>
        </p:nvSpPr>
        <p:spPr>
          <a:xfrm>
            <a:off x="4712970" y="3095863"/>
            <a:ext cx="358151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it-IT" sz="2187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Problemi s plućima i disanjem</a:t>
            </a:r>
            <a:endParaRPr lang="en-US" sz="2187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 5"/>
          <p:cNvSpPr/>
          <p:nvPr/>
        </p:nvSpPr>
        <p:spPr>
          <a:xfrm>
            <a:off x="4712969" y="3516505"/>
            <a:ext cx="4097774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chemeClr val="bg1"/>
                </a:solidFill>
              </a:rPr>
              <a:t>Pasivno pušenje uzrokuje upalu pluća i bronhitis, povećava rizik od astme kod djece i pogoršava simptome kod onih koji već imaju respiratorne bolesti.</a:t>
            </a:r>
          </a:p>
        </p:txBody>
      </p:sp>
      <p:sp>
        <p:nvSpPr>
          <p:cNvPr id="9" name="Shape 6"/>
          <p:cNvSpPr/>
          <p:nvPr/>
        </p:nvSpPr>
        <p:spPr>
          <a:xfrm>
            <a:off x="9255085" y="2873693"/>
            <a:ext cx="4542115" cy="2346365"/>
          </a:xfrm>
          <a:prstGeom prst="roundRect">
            <a:avLst>
              <a:gd name="adj" fmla="val 2841"/>
            </a:avLst>
          </a:prstGeom>
          <a:solidFill>
            <a:srgbClr val="234A49"/>
          </a:solidFill>
          <a:ln/>
        </p:spPr>
      </p:sp>
      <p:sp>
        <p:nvSpPr>
          <p:cNvPr id="10" name="Text 7"/>
          <p:cNvSpPr/>
          <p:nvPr/>
        </p:nvSpPr>
        <p:spPr>
          <a:xfrm>
            <a:off x="9477256" y="3095863"/>
            <a:ext cx="309312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Kardiovaskularne bolesti</a:t>
            </a:r>
          </a:p>
        </p:txBody>
      </p:sp>
      <p:sp>
        <p:nvSpPr>
          <p:cNvPr id="11" name="Text 8"/>
          <p:cNvSpPr/>
          <p:nvPr/>
        </p:nvSpPr>
        <p:spPr>
          <a:xfrm>
            <a:off x="9477256" y="3576280"/>
            <a:ext cx="4097774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Pasivno pušenje dovodi do oštećenja krvnih žila i povećava rizik od srčanog i moždanog udara, čak i kod djece izložene duhanskom dimu.</a:t>
            </a:r>
            <a:endParaRPr lang="en-US" sz="1750" dirty="0"/>
          </a:p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4490799" y="5442228"/>
            <a:ext cx="9306401" cy="1635562"/>
          </a:xfrm>
          <a:prstGeom prst="roundRect">
            <a:avLst>
              <a:gd name="adj" fmla="val 4076"/>
            </a:avLst>
          </a:prstGeom>
          <a:solidFill>
            <a:srgbClr val="234A49"/>
          </a:solidFill>
          <a:ln/>
        </p:spPr>
      </p:sp>
      <p:sp>
        <p:nvSpPr>
          <p:cNvPr id="13" name="Text 10"/>
          <p:cNvSpPr/>
          <p:nvPr/>
        </p:nvSpPr>
        <p:spPr>
          <a:xfrm>
            <a:off x="4712970" y="566439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Rak</a:t>
            </a:r>
            <a:endParaRPr lang="en-US" sz="2187" dirty="0"/>
          </a:p>
        </p:txBody>
      </p:sp>
      <p:sp>
        <p:nvSpPr>
          <p:cNvPr id="14" name="Text 11"/>
          <p:cNvSpPr/>
          <p:nvPr/>
        </p:nvSpPr>
        <p:spPr>
          <a:xfrm>
            <a:off x="4712970" y="6144816"/>
            <a:ext cx="886206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chemeClr val="bg1"/>
                </a:solidFill>
              </a:rPr>
              <a:t>Dokazano je da pasivno pušenje povećava rizik od raka pluća, dojke i drugih vrsta raka kod odraslih i djece.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-91440" y="0"/>
            <a:ext cx="14630400" cy="8230672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3067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07720" y="592336"/>
            <a:ext cx="9357360" cy="134612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301"/>
              </a:lnSpc>
              <a:buNone/>
            </a:pPr>
            <a:r>
              <a:rPr lang="en-US" sz="4241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Rješenja i mjere za smanjenje utjecaja pušenja na okoliš</a:t>
            </a:r>
            <a:endParaRPr lang="en-US" sz="4241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" y="2261473"/>
            <a:ext cx="1077039" cy="172331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207776" y="2476857"/>
            <a:ext cx="3595449" cy="3365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2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Zabrana odbacivanja opušaka</a:t>
            </a:r>
            <a:endParaRPr lang="en-US" sz="2120" dirty="0"/>
          </a:p>
        </p:txBody>
      </p:sp>
      <p:sp>
        <p:nvSpPr>
          <p:cNvPr id="8" name="Text 4"/>
          <p:cNvSpPr/>
          <p:nvPr/>
        </p:nvSpPr>
        <p:spPr>
          <a:xfrm>
            <a:off x="2207776" y="2942630"/>
            <a:ext cx="7957304" cy="6891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14"/>
              </a:lnSpc>
              <a:buNone/>
            </a:pPr>
            <a:r>
              <a:rPr lang="en-US" sz="1696" dirty="0">
                <a:solidFill>
                  <a:schemeClr val="bg1"/>
                </a:solidFill>
              </a:rPr>
              <a:t>Uvođenje strogih propisa o zabrani bacanja opušaka u javne prostore i prirodu. Redovito čišćenje okoliša i propisivanje visokih kazni za prekršitelje.</a:t>
            </a: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20" y="3984784"/>
            <a:ext cx="1077039" cy="193024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207776" y="4200168"/>
            <a:ext cx="3525798" cy="3365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2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Programi prikupljanja otpada</a:t>
            </a:r>
            <a:endParaRPr lang="en-US" sz="2120" dirty="0"/>
          </a:p>
        </p:txBody>
      </p:sp>
      <p:sp>
        <p:nvSpPr>
          <p:cNvPr id="11" name="Text 6"/>
          <p:cNvSpPr/>
          <p:nvPr/>
        </p:nvSpPr>
        <p:spPr>
          <a:xfrm>
            <a:off x="2207776" y="4665940"/>
            <a:ext cx="7957304" cy="103370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14"/>
              </a:lnSpc>
              <a:buNone/>
            </a:pPr>
            <a:r>
              <a:rPr lang="en-US" sz="1696" dirty="0">
                <a:solidFill>
                  <a:schemeClr val="bg1"/>
                </a:solidFill>
              </a:rPr>
              <a:t>Organizacija učinkovitih programa prikupljanja i recikliranja opušaka. Postavljanje specijaliziranih spremnika na javnim mjestima i edukacija građana o važnosti pravilnog odlaganja.</a:t>
            </a: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720" y="5915025"/>
            <a:ext cx="1077039" cy="1723311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2207776" y="6130409"/>
            <a:ext cx="5020389" cy="3365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2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Poticanje ekološki prihvatljivih alternativa</a:t>
            </a:r>
          </a:p>
        </p:txBody>
      </p:sp>
      <p:sp>
        <p:nvSpPr>
          <p:cNvPr id="14" name="Text 8"/>
          <p:cNvSpPr/>
          <p:nvPr/>
        </p:nvSpPr>
        <p:spPr>
          <a:xfrm>
            <a:off x="2207776" y="6596182"/>
            <a:ext cx="7957304" cy="6891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14"/>
              </a:lnSpc>
              <a:buNone/>
            </a:pPr>
            <a:r>
              <a:rPr lang="en-US" sz="1696" dirty="0">
                <a:solidFill>
                  <a:schemeClr val="bg1"/>
                </a:solidFill>
              </a:rPr>
              <a:t>Promicanje upotrebe biorazgradivih filtera ili zamjena za cigarete, kao što su elektroničke cigarete. Podupiranje i financiranje istraživanja u ovom području.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626</Words>
  <Application>Microsoft Office PowerPoint</Application>
  <PresentationFormat>Prilagođeno</PresentationFormat>
  <Paragraphs>50</Paragraphs>
  <Slides>10</Slides>
  <Notes>9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Calibri</vt:lpstr>
      <vt:lpstr>Quattrocento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Krešimir Bajić</cp:lastModifiedBy>
  <cp:revision>10</cp:revision>
  <dcterms:created xsi:type="dcterms:W3CDTF">2024-03-21T19:10:37Z</dcterms:created>
  <dcterms:modified xsi:type="dcterms:W3CDTF">2024-05-27T11:51:00Z</dcterms:modified>
</cp:coreProperties>
</file>